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29"/>
  </p:notesMasterIdLst>
  <p:sldIdLst>
    <p:sldId id="257" r:id="rId3"/>
    <p:sldId id="258" r:id="rId4"/>
    <p:sldId id="307" r:id="rId5"/>
    <p:sldId id="311" r:id="rId6"/>
    <p:sldId id="308" r:id="rId7"/>
    <p:sldId id="309" r:id="rId8"/>
    <p:sldId id="310" r:id="rId9"/>
    <p:sldId id="313" r:id="rId10"/>
    <p:sldId id="314" r:id="rId11"/>
    <p:sldId id="315" r:id="rId12"/>
    <p:sldId id="316" r:id="rId13"/>
    <p:sldId id="317" r:id="rId14"/>
    <p:sldId id="327" r:id="rId15"/>
    <p:sldId id="318" r:id="rId16"/>
    <p:sldId id="328" r:id="rId17"/>
    <p:sldId id="331" r:id="rId18"/>
    <p:sldId id="329" r:id="rId19"/>
    <p:sldId id="330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</p:sldIdLst>
  <p:sldSz cx="9144000" cy="6858000" type="screen4x3"/>
  <p:notesSz cx="7315200" cy="9601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FF00"/>
    <a:srgbClr val="35B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9606" autoAdjust="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71FEE8B-A424-430C-B832-DE2CE85D72CA}" type="datetimeFigureOut">
              <a:rPr lang="ko-KR" altLang="en-US" smtClean="0"/>
              <a:pPr/>
              <a:t>2017-03-08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204755-F9BC-4CDA-9C8F-4B164C319D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83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FA1-D8AD-45F1-8714-8A2522966365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85305" y="332658"/>
            <a:ext cx="82014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41169"/>
            <a:ext cx="432048" cy="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95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C162-54C8-4BB0-9C6B-AE88FBD196A9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47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65BD-2588-4F56-9E14-32327AE04841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92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20" b="0" i="0">
                <a:solidFill>
                  <a:srgbClr val="10278F"/>
                </a:solidFill>
                <a:latin typeface="Tahoma"/>
                <a:cs typeface="Tahom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1"/>
            <a:ext cx="39776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538A-CF88-4457-95A3-597AC2F549C4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898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827088" y="3213100"/>
            <a:ext cx="7777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11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71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2696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7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10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78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13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2325-B186-44DE-A536-E153A611E622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87572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1229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072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260351"/>
            <a:ext cx="2058988" cy="6337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1"/>
            <a:ext cx="6029325" cy="6337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720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0F1F258-9322-4693-A0E0-F1EC2F0187DA}" type="datetime1">
              <a:rPr lang="ko-KR" altLang="en-US" smtClean="0"/>
              <a:t>2017-03-08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90586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8FA-359C-4392-9643-05A5726F6F74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2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AC91-2952-4DC0-A672-B411813FE6D5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2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10FD-9FE1-4AB9-9FFB-200E0DDC5897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33B-0FFF-4597-9485-E0F8433AC673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8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6C6B-FBE7-4DE4-9C9D-FC73AE92317F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8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46F2-6623-4275-BB3F-4FF933F7A63F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80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6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7E58-D2EE-40DA-9C92-ED726FCCFDBC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20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908724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6623-9801-44E2-8962-24D16AF8433E}" type="datetime1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611561" y="836712"/>
            <a:ext cx="79928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7884368" y="33265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aseline="0" dirty="0" smtClean="0"/>
              <a:t>ASTU</a:t>
            </a:r>
            <a:endParaRPr lang="ko-KR" alt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260649"/>
            <a:ext cx="432048" cy="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4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82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defTabSz="914382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7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8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9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0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1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2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4"/>
            <a:ext cx="82296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8314" y="981075"/>
            <a:ext cx="69119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4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굴림" charset="-127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  <a:cs typeface="굴림" charset="-127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800">
          <a:solidFill>
            <a:schemeClr val="tx1"/>
          </a:solidFill>
          <a:latin typeface="+mn-lt"/>
          <a:ea typeface="+mn-ea"/>
          <a:cs typeface="굴림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400">
          <a:solidFill>
            <a:schemeClr val="tx1"/>
          </a:solidFill>
          <a:latin typeface="+mn-lt"/>
          <a:ea typeface="+mn-ea"/>
          <a:cs typeface="굴림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굴림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굴림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06680" cy="252028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CSE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1102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Fundamentals of Programming</a:t>
            </a:r>
            <a: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  <a:t> </a:t>
            </a:r>
            <a:b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en-US" altLang="ko-KR" dirty="0" smtClean="0"/>
              <a:t>Lecture #2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937319" y="2995464"/>
            <a:ext cx="6906767" cy="333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 defTabSz="1015980">
              <a:spcBef>
                <a:spcPct val="20000"/>
              </a:spcBef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</a:rPr>
              <a:t>Computer Science &amp; Engineering Program</a:t>
            </a:r>
          </a:p>
          <a:p>
            <a:pPr lvl="0" algn="ctr" defTabSz="1015980">
              <a:spcBef>
                <a:spcPct val="20000"/>
              </a:spcBef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</a:rPr>
              <a:t> School of Electrical Engineering &amp; Computing</a:t>
            </a:r>
          </a:p>
          <a:p>
            <a:pPr lvl="0" algn="ctr" defTabSz="1015980">
              <a:spcBef>
                <a:spcPct val="20000"/>
              </a:spcBef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</a:rPr>
              <a:t>Adama Science &amp; Technology University</a:t>
            </a:r>
            <a:endParaRPr lang="ko-KR" alt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Cbp=Code Blocks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5997457" cy="490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4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641316" y="2420888"/>
            <a:ext cx="936104" cy="387424"/>
          </a:xfrm>
          <a:prstGeom prst="ellipse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8" y="1340767"/>
            <a:ext cx="5703154" cy="464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1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Workspace and Project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Workspace collects </a:t>
            </a:r>
            <a:r>
              <a:rPr lang="en-US" dirty="0"/>
              <a:t>projects </a:t>
            </a:r>
            <a:r>
              <a:rPr lang="en-US" dirty="0" smtClean="0"/>
              <a:t>together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where you can easily switch between </a:t>
            </a:r>
            <a:r>
              <a:rPr lang="en-US" dirty="0" smtClean="0"/>
              <a:t>projects</a:t>
            </a:r>
          </a:p>
          <a:p>
            <a:r>
              <a:rPr lang="en-US" dirty="0" smtClean="0"/>
              <a:t>The Projects are listed on the Manager</a:t>
            </a:r>
          </a:p>
          <a:p>
            <a:pPr lvl="1"/>
            <a:r>
              <a:rPr lang="en-US" dirty="0" smtClean="0"/>
              <a:t>One sample c++ source file is inserted</a:t>
            </a:r>
          </a:p>
          <a:p>
            <a:r>
              <a:rPr lang="en-US" dirty="0" smtClean="0"/>
              <a:t>Can’t see Manager?</a:t>
            </a:r>
          </a:p>
          <a:p>
            <a:pPr lvl="1"/>
            <a:r>
              <a:rPr lang="en-US" dirty="0" smtClean="0"/>
              <a:t>make sure it is checked on the view menu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3907"/>
            <a:ext cx="2068985" cy="276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99" y="4069904"/>
            <a:ext cx="4124727" cy="276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7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Explorer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your Project </a:t>
            </a:r>
            <a:r>
              <a:rPr lang="en-US" dirty="0" smtClean="0"/>
              <a:t>in Windows Explorer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0" y="1916832"/>
            <a:ext cx="79629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change settings as desired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9" y="1628800"/>
            <a:ext cx="8777126" cy="260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3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create empty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8" y="1628800"/>
            <a:ext cx="8399212" cy="542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41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Save file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9552" y="1620184"/>
            <a:ext cx="7104980" cy="4557449"/>
            <a:chOff x="539552" y="1620184"/>
            <a:chExt cx="7104980" cy="4557449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620184"/>
              <a:ext cx="7032972" cy="4557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3779912" y="2780928"/>
              <a:ext cx="936104" cy="38742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39552" y="3717032"/>
              <a:ext cx="1368152" cy="70096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66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it as a C++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0" y="1499859"/>
            <a:ext cx="7704856" cy="537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52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you can build and run as usual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can create additional empty files     and build, run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3867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11" y="4229984"/>
            <a:ext cx="2804889" cy="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3717032"/>
            <a:ext cx="5358815" cy="2967211"/>
            <a:chOff x="251520" y="3717032"/>
            <a:chExt cx="5358815" cy="296721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17032"/>
              <a:ext cx="5358815" cy="2967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2930927" y="4036272"/>
              <a:ext cx="344929" cy="25682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081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 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2" y="908050"/>
            <a:ext cx="7502135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051720" y="2996952"/>
            <a:ext cx="1728192" cy="504056"/>
          </a:xfrm>
          <a:prstGeom prst="ellipse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313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600" dirty="0" smtClean="0"/>
              <a:t>Getting Familiar with the C++ Environment</a:t>
            </a:r>
          </a:p>
          <a:p>
            <a:r>
              <a:rPr lang="en-US" altLang="ko-KR" sz="2600" dirty="0" smtClean="0"/>
              <a:t>Software Requirement</a:t>
            </a:r>
          </a:p>
          <a:p>
            <a:r>
              <a:rPr lang="en-US" altLang="ko-KR" sz="2600" dirty="0" smtClean="0"/>
              <a:t>Opening an IDE</a:t>
            </a:r>
          </a:p>
          <a:p>
            <a:r>
              <a:rPr lang="en-US" sz="2600" dirty="0" smtClean="0"/>
              <a:t>Creating new Project</a:t>
            </a:r>
          </a:p>
          <a:p>
            <a:r>
              <a:rPr lang="en-US" sz="2600" dirty="0" smtClean="0"/>
              <a:t>Workspace and Projects manager</a:t>
            </a:r>
          </a:p>
          <a:p>
            <a:r>
              <a:rPr lang="en-US" sz="2600" dirty="0" smtClean="0"/>
              <a:t>Changing Code Blocks Settings</a:t>
            </a:r>
          </a:p>
          <a:p>
            <a:r>
              <a:rPr lang="en-US" sz="2600" dirty="0" smtClean="0"/>
              <a:t>Our First C++ Program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/>
          </a:p>
          <a:p>
            <a:endParaRPr lang="en-US" altLang="ko-KR" sz="2600" dirty="0" smtClean="0"/>
          </a:p>
          <a:p>
            <a:endParaRPr lang="en-US" altLang="ko-KR" sz="2600" dirty="0"/>
          </a:p>
          <a:p>
            <a:pPr marL="0" indent="0">
              <a:buNone/>
            </a:pPr>
            <a:endParaRPr lang="en-US" altLang="ko-KR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04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Compiler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174931" y="4059070"/>
            <a:ext cx="936104" cy="396044"/>
          </a:xfrm>
          <a:prstGeom prst="ellipse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6948264" y="2708920"/>
            <a:ext cx="864096" cy="504056"/>
          </a:xfrm>
          <a:prstGeom prst="ellipse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change this if you didn’t install     additional compilers separately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26951" y="1988841"/>
            <a:ext cx="7085409" cy="4869160"/>
            <a:chOff x="726951" y="2280417"/>
            <a:chExt cx="7258050" cy="55530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51" y="2280417"/>
              <a:ext cx="7258050" cy="555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6472833" y="4005064"/>
              <a:ext cx="1512168" cy="57606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43664" y="2852936"/>
              <a:ext cx="2134742" cy="50405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174931" y="4059070"/>
              <a:ext cx="2134742" cy="30603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First C++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2" y="1412776"/>
            <a:ext cx="81369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Namespace and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 namespace is a collection of name </a:t>
            </a:r>
            <a:r>
              <a:rPr lang="en-US" dirty="0" smtClean="0"/>
              <a:t>       definitions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name, such as a function </a:t>
            </a:r>
            <a:r>
              <a:rPr lang="en-US" dirty="0" smtClean="0"/>
              <a:t>name, can </a:t>
            </a:r>
            <a:r>
              <a:rPr lang="en-US" dirty="0"/>
              <a:t>be given different definitions in </a:t>
            </a:r>
            <a:r>
              <a:rPr lang="en-US" dirty="0" smtClean="0"/>
              <a:t>                     two </a:t>
            </a:r>
            <a:r>
              <a:rPr lang="en-US" dirty="0"/>
              <a:t>namespaces.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program can then use one </a:t>
            </a:r>
            <a:r>
              <a:rPr lang="en-US" dirty="0" smtClean="0"/>
              <a:t>of these              namespaces </a:t>
            </a:r>
            <a:r>
              <a:rPr lang="en-US" dirty="0"/>
              <a:t>in one place and the other in </a:t>
            </a:r>
            <a:r>
              <a:rPr lang="en-US" dirty="0" smtClean="0"/>
              <a:t>        another </a:t>
            </a:r>
            <a:r>
              <a:rPr lang="en-US" dirty="0"/>
              <a:t>location.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0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Namespace and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the standard libraries we will be using place their definitions in </a:t>
            </a:r>
            <a:r>
              <a:rPr lang="en-US" dirty="0" smtClean="0"/>
              <a:t>the                 </a:t>
            </a:r>
            <a:r>
              <a:rPr lang="en-US" b="1" dirty="0" smtClean="0"/>
              <a:t>std(standard</a:t>
            </a:r>
            <a:r>
              <a:rPr lang="en-US" b="1" dirty="0"/>
              <a:t>) namespace. </a:t>
            </a:r>
            <a:endParaRPr lang="en-US" b="1" dirty="0" smtClean="0"/>
          </a:p>
          <a:p>
            <a:pPr lvl="1"/>
            <a:r>
              <a:rPr lang="en-US" dirty="0"/>
              <a:t>It is almost impossible to write a C++ </a:t>
            </a:r>
            <a:r>
              <a:rPr lang="en-US" dirty="0" smtClean="0"/>
              <a:t>       program </a:t>
            </a:r>
            <a:r>
              <a:rPr lang="en-US" dirty="0"/>
              <a:t>without using at least one of these </a:t>
            </a:r>
            <a:r>
              <a:rPr lang="en-US" dirty="0" smtClean="0"/>
              <a:t>       libraries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use any of these definitions in your </a:t>
            </a:r>
            <a:r>
              <a:rPr lang="en-US" dirty="0" smtClean="0"/>
              <a:t>   program</a:t>
            </a:r>
            <a:r>
              <a:rPr lang="en-US" dirty="0"/>
              <a:t>, you </a:t>
            </a:r>
            <a:r>
              <a:rPr lang="en-US" dirty="0" smtClean="0"/>
              <a:t>must insert </a:t>
            </a:r>
            <a:r>
              <a:rPr lang="en-US" dirty="0"/>
              <a:t>the following  using </a:t>
            </a:r>
            <a:r>
              <a:rPr lang="en-US" dirty="0" smtClean="0"/>
              <a:t>directive:</a:t>
            </a:r>
          </a:p>
          <a:p>
            <a:pPr marL="457192" lvl="1" indent="0">
              <a:buNone/>
            </a:pPr>
            <a:r>
              <a:rPr lang="en-US" b="1" dirty="0"/>
              <a:t>using namespace std;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0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Namespace and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example, the library for console I/O </a:t>
            </a:r>
            <a:r>
              <a:rPr lang="en-US" dirty="0" smtClean="0"/>
              <a:t> is  </a:t>
            </a:r>
            <a:r>
              <a:rPr lang="en-US" b="1" dirty="0"/>
              <a:t>iostream</a:t>
            </a:r>
            <a:r>
              <a:rPr lang="en-US" dirty="0"/>
              <a:t>. So, most of our </a:t>
            </a:r>
            <a:r>
              <a:rPr lang="en-US" dirty="0" smtClean="0"/>
              <a:t>              demonstration programs </a:t>
            </a:r>
            <a:r>
              <a:rPr lang="en-US" dirty="0"/>
              <a:t>will begin</a:t>
            </a:r>
          </a:p>
          <a:p>
            <a:pPr marL="0" indent="0">
              <a:buNone/>
            </a:pPr>
            <a:r>
              <a:rPr lang="en-US" b="1" dirty="0" smtClean="0"/>
              <a:t>	#include </a:t>
            </a:r>
            <a:r>
              <a:rPr lang="en-US" b="1" dirty="0"/>
              <a:t>&lt;iostream&gt;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9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and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Build</a:t>
            </a:r>
            <a:r>
              <a:rPr lang="en-US" dirty="0" smtClean="0"/>
              <a:t>: The source program will be         compiled and linker links the object files       created by the compiler into an            executable</a:t>
            </a:r>
          </a:p>
          <a:p>
            <a:r>
              <a:rPr lang="en-US" b="1" dirty="0" smtClean="0"/>
              <a:t>Run</a:t>
            </a:r>
            <a:r>
              <a:rPr lang="en-US" dirty="0" smtClean="0"/>
              <a:t>: The program will be in memory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518585"/>
            <a:ext cx="4060664" cy="31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Console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change the color and Font of the console</a:t>
            </a:r>
          </a:p>
          <a:p>
            <a:pPr lvl="1"/>
            <a:r>
              <a:rPr lang="en-US" dirty="0" smtClean="0"/>
              <a:t>Right click on the title bar</a:t>
            </a:r>
          </a:p>
          <a:p>
            <a:pPr lvl="1"/>
            <a:r>
              <a:rPr lang="en-US" dirty="0" smtClean="0"/>
              <a:t>Choose properties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2" y="2019920"/>
            <a:ext cx="9793138" cy="4438650"/>
            <a:chOff x="179512" y="2019920"/>
            <a:chExt cx="9793138" cy="443865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140968"/>
              <a:ext cx="6369938" cy="3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019920"/>
              <a:ext cx="3600450" cy="443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89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C++ Compiler</a:t>
            </a:r>
          </a:p>
          <a:p>
            <a:pPr lvl="2"/>
            <a:r>
              <a:rPr lang="en-US" b="1" dirty="0" smtClean="0"/>
              <a:t>GCC(MinGW</a:t>
            </a:r>
            <a:r>
              <a:rPr lang="en-US" b="1" dirty="0"/>
              <a:t>)</a:t>
            </a:r>
            <a:r>
              <a:rPr lang="en-US" b="1" dirty="0" smtClean="0"/>
              <a:t> Compiler&lt;=Preferred</a:t>
            </a:r>
          </a:p>
          <a:p>
            <a:pPr lvl="2"/>
            <a:r>
              <a:rPr lang="en-US" dirty="0" smtClean="0"/>
              <a:t>Microsoft </a:t>
            </a:r>
            <a:r>
              <a:rPr lang="en-US" dirty="0"/>
              <a:t>Visual C++ </a:t>
            </a:r>
            <a:r>
              <a:rPr lang="en-US" dirty="0" smtClean="0"/>
              <a:t>2010</a:t>
            </a:r>
            <a:endParaRPr lang="en-US" b="1" dirty="0" smtClean="0"/>
          </a:p>
          <a:p>
            <a:pPr lvl="2"/>
            <a:r>
              <a:rPr lang="en-US" dirty="0" smtClean="0"/>
              <a:t>Borland C++ Compiler 5.82</a:t>
            </a:r>
          </a:p>
          <a:p>
            <a:r>
              <a:rPr lang="en-US" dirty="0" smtClean="0"/>
              <a:t>An IDE</a:t>
            </a:r>
          </a:p>
          <a:p>
            <a:pPr lvl="1"/>
            <a:r>
              <a:rPr lang="en-US" b="1" dirty="0" smtClean="0"/>
              <a:t>Code Blocks&lt;=Preferred</a:t>
            </a:r>
          </a:p>
          <a:p>
            <a:pPr lvl="1"/>
            <a:r>
              <a:rPr lang="en-US" dirty="0"/>
              <a:t>Microsoft Visual C++ </a:t>
            </a:r>
            <a:r>
              <a:rPr lang="en-US" dirty="0" smtClean="0"/>
              <a:t>2010 Express Studio</a:t>
            </a:r>
          </a:p>
          <a:p>
            <a:pPr lvl="1"/>
            <a:r>
              <a:rPr lang="en-US" dirty="0" smtClean="0"/>
              <a:t>Turbo C++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21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an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IDE</a:t>
            </a:r>
            <a:r>
              <a:rPr lang="en-US" dirty="0"/>
              <a:t>= Integrated Development Environment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set of programming tools for writing </a:t>
            </a:r>
            <a:r>
              <a:rPr lang="en-US" dirty="0" smtClean="0"/>
              <a:t>            applications </a:t>
            </a:r>
            <a:r>
              <a:rPr lang="en-US" dirty="0"/>
              <a:t>(source code editor, compiler, </a:t>
            </a:r>
            <a:r>
              <a:rPr lang="en-US" dirty="0" smtClean="0"/>
              <a:t>linker, debugger</a:t>
            </a:r>
            <a:r>
              <a:rPr lang="en-US" dirty="0"/>
              <a:t>, etc.), all activated from a common </a:t>
            </a:r>
            <a:r>
              <a:rPr lang="en-US" dirty="0" smtClean="0"/>
              <a:t>    user </a:t>
            </a:r>
            <a:r>
              <a:rPr lang="en-US" dirty="0"/>
              <a:t>interface and </a:t>
            </a:r>
            <a:r>
              <a:rPr lang="en-US" dirty="0" smtClean="0"/>
              <a:t>menus.</a:t>
            </a:r>
            <a:endParaRPr lang="en-US" dirty="0"/>
          </a:p>
          <a:p>
            <a:pPr lvl="1"/>
            <a:r>
              <a:rPr lang="en-US" dirty="0"/>
              <a:t>Open Code Blocks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62198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9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6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new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i="1" dirty="0"/>
              <a:t>application</a:t>
            </a:r>
            <a:r>
              <a:rPr lang="en-US" dirty="0"/>
              <a:t> is a runnable program. </a:t>
            </a:r>
            <a:r>
              <a:rPr lang="en-US" dirty="0" smtClean="0"/>
              <a:t>             Most </a:t>
            </a:r>
            <a:r>
              <a:rPr lang="en-US" dirty="0"/>
              <a:t>applications are built from multiple source files. </a:t>
            </a:r>
            <a:endParaRPr lang="en-US" dirty="0" smtClean="0"/>
          </a:p>
          <a:p>
            <a:pPr lvl="3"/>
            <a:r>
              <a:rPr lang="en-US" dirty="0" smtClean="0"/>
              <a:t>Code</a:t>
            </a:r>
            <a:r>
              <a:rPr lang="en-US" dirty="0"/>
              <a:t>::Blocks </a:t>
            </a:r>
            <a:r>
              <a:rPr lang="en-US" dirty="0" smtClean="0"/>
              <a:t>keep </a:t>
            </a:r>
            <a:r>
              <a:rPr lang="en-US" dirty="0"/>
              <a:t>track of the files and compiler </a:t>
            </a:r>
            <a:r>
              <a:rPr lang="en-US" dirty="0" smtClean="0"/>
              <a:t>       settings </a:t>
            </a:r>
            <a:r>
              <a:rPr lang="en-US" dirty="0"/>
              <a:t>need to build an application with a </a:t>
            </a:r>
            <a:r>
              <a:rPr lang="en-US" i="1" dirty="0"/>
              <a:t>project</a:t>
            </a:r>
            <a:r>
              <a:rPr lang="en-US" dirty="0"/>
              <a:t> </a:t>
            </a:r>
            <a:r>
              <a:rPr lang="en-US" dirty="0" smtClean="0"/>
              <a:t>file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09361"/>
            <a:ext cx="7399014" cy="351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7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Console Applications</a:t>
            </a:r>
          </a:p>
          <a:p>
            <a:pPr lvl="1"/>
            <a:r>
              <a:rPr lang="en-US" dirty="0"/>
              <a:t>An application that uses the command line </a:t>
            </a:r>
            <a:r>
              <a:rPr lang="en-US" dirty="0" smtClean="0"/>
              <a:t>  for </a:t>
            </a:r>
            <a:r>
              <a:rPr lang="en-US" dirty="0"/>
              <a:t>input and output rather than a graphical interface (GUI</a:t>
            </a:r>
            <a:r>
              <a:rPr lang="en-US" dirty="0" smtClean="0"/>
              <a:t>).</a:t>
            </a:r>
          </a:p>
          <a:p>
            <a:pPr marL="457192" lvl="1" indent="0">
              <a:buNone/>
            </a:pPr>
            <a:endParaRPr lang="en-US" dirty="0" smtClean="0"/>
          </a:p>
          <a:p>
            <a:pPr marL="457192" lvl="1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00" y="2780928"/>
            <a:ext cx="6984776" cy="376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Console Application Wizard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6264696" cy="512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descriptive project title</a:t>
            </a:r>
          </a:p>
          <a:p>
            <a:r>
              <a:rPr lang="en-US" dirty="0" smtClean="0"/>
              <a:t>Create a folder on c: drive(preferred) or   use existing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899592" y="2511123"/>
            <a:ext cx="7425821" cy="4368552"/>
            <a:chOff x="611560" y="1700808"/>
            <a:chExt cx="8162925" cy="48006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700808"/>
              <a:ext cx="8162925" cy="48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756565" y="2924944"/>
              <a:ext cx="563327" cy="50405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508104" y="6375619"/>
            <a:ext cx="1224136" cy="504056"/>
          </a:xfrm>
          <a:prstGeom prst="ellipse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691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01.no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Arial Black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06</Template>
  <TotalTime>6815</TotalTime>
  <Words>553</Words>
  <Application>Microsoft Office PowerPoint</Application>
  <PresentationFormat>On-screen Show (4:3)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lecture01.note</vt:lpstr>
      <vt:lpstr>1_기본 디자인</vt:lpstr>
      <vt:lpstr>CSE 1102  Fundamentals of Programming   Lecture #2 </vt:lpstr>
      <vt:lpstr>PowerPoint Presentation</vt:lpstr>
      <vt:lpstr>Software Requirement</vt:lpstr>
      <vt:lpstr>Opening an IDE</vt:lpstr>
      <vt:lpstr>The Environment</vt:lpstr>
      <vt:lpstr>Create a new Project</vt:lpstr>
      <vt:lpstr>PowerPoint Presentation</vt:lpstr>
      <vt:lpstr>The Console Application Wizard</vt:lpstr>
      <vt:lpstr>Project Properties</vt:lpstr>
      <vt:lpstr>Project Properties</vt:lpstr>
      <vt:lpstr>Select Compiler</vt:lpstr>
      <vt:lpstr>Workspace and Project Manager</vt:lpstr>
      <vt:lpstr>Windows Explorer</vt:lpstr>
      <vt:lpstr>Settings</vt:lpstr>
      <vt:lpstr>Empty Files</vt:lpstr>
      <vt:lpstr>PowerPoint Presentation</vt:lpstr>
      <vt:lpstr>Empty Files</vt:lpstr>
      <vt:lpstr>Empty Files</vt:lpstr>
      <vt:lpstr>Environment Setting</vt:lpstr>
      <vt:lpstr>Compiler Settings</vt:lpstr>
      <vt:lpstr>Our First C++ Program</vt:lpstr>
      <vt:lpstr>Namespace and Libraries</vt:lpstr>
      <vt:lpstr>Namespace and Libraries</vt:lpstr>
      <vt:lpstr>Namespace and Libraries</vt:lpstr>
      <vt:lpstr>Build and Run</vt:lpstr>
      <vt:lpstr>Console Screen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CCE20003  PROGRAMMING I Lecture 6</dc:title>
  <dc:creator>shinsy</dc:creator>
  <cp:lastModifiedBy>HP</cp:lastModifiedBy>
  <cp:revision>242</cp:revision>
  <cp:lastPrinted>2016-03-24T07:21:13Z</cp:lastPrinted>
  <dcterms:created xsi:type="dcterms:W3CDTF">2015-01-20T03:51:45Z</dcterms:created>
  <dcterms:modified xsi:type="dcterms:W3CDTF">2017-03-08T05:50:12Z</dcterms:modified>
</cp:coreProperties>
</file>